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9" r:id="rId5"/>
    <p:sldId id="258" r:id="rId6"/>
    <p:sldId id="273" r:id="rId7"/>
    <p:sldId id="259" r:id="rId8"/>
    <p:sldId id="262" r:id="rId9"/>
    <p:sldId id="274" r:id="rId10"/>
    <p:sldId id="260" r:id="rId11"/>
    <p:sldId id="261" r:id="rId12"/>
    <p:sldId id="263" r:id="rId13"/>
    <p:sldId id="272" r:id="rId14"/>
    <p:sldId id="264" r:id="rId15"/>
    <p:sldId id="265" r:id="rId16"/>
    <p:sldId id="266" r:id="rId17"/>
    <p:sldId id="267" r:id="rId18"/>
    <p:sldId id="270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1A8C5A-E6C9-32C2-7001-FC72FDA27420}" v="90" dt="2020-03-17T16:21:43.677"/>
    <p1510:client id="{ACEB3348-7F5E-2E94-4E03-A3032DAF63F8}" v="330" dt="2020-03-17T15:56:12.976"/>
    <p1510:client id="{D016D92E-40BE-6C56-8480-7FBA049D9DD8}" v="38" dt="2020-03-17T16:13:40.513"/>
    <p1510:client id="{D100144B-E198-D58A-93B7-171BEE2BD72C}" v="524" dt="2020-03-17T15:31:20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73" d="100"/>
          <a:sy n="73" d="100"/>
        </p:scale>
        <p:origin x="-17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4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7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295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76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8564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75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97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5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7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1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2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1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045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0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2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9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pl-PL" sz="9600" b="1" dirty="0">
              <a:latin typeface="Aldhabi"/>
              <a:cs typeface="Calibri Ligh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4F093FEE-6A0F-403D-BA22-3E5C3190D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57" y="1125276"/>
            <a:ext cx="8762188" cy="482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E1407DA-D018-41A4-88B1-BD289B51F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5592"/>
          </a:xfrm>
        </p:spPr>
        <p:txBody>
          <a:bodyPr/>
          <a:lstStyle/>
          <a:p>
            <a:pPr algn="ctr"/>
            <a:r>
              <a:rPr lang="pl-PL" dirty="0">
                <a:cs typeface="Calibri Light"/>
              </a:rPr>
              <a:t>Z poczty odbiera list listonosz</a:t>
            </a:r>
          </a:p>
        </p:txBody>
      </p:sp>
      <p:pic>
        <p:nvPicPr>
          <p:cNvPr id="4" name="Obraz 4" descr="Obraz zawierający siedzi, żółty, jazda, tablica&#10;&#10;Opis wygenerowany przy bardzo wysokim poziomie pewności">
            <a:extLst>
              <a:ext uri="{FF2B5EF4-FFF2-40B4-BE49-F238E27FC236}">
                <a16:creationId xmlns:a16="http://schemas.microsoft.com/office/drawing/2014/main" xmlns="" id="{2BB90F6D-E26F-4B63-96C3-F5DFBA653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550" y="1525588"/>
            <a:ext cx="7977187" cy="4939770"/>
          </a:xfrm>
        </p:spPr>
      </p:pic>
    </p:spTree>
    <p:extLst>
      <p:ext uri="{BB962C8B-B14F-4D97-AF65-F5344CB8AC3E}">
        <p14:creationId xmlns:p14="http://schemas.microsoft.com/office/powerpoint/2010/main" val="3092226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44F4C41-F166-41A1-848D-12531ED8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cs typeface="Calibri Light"/>
              </a:rPr>
              <a:t>Listonosz roznosi dużo listów</a:t>
            </a:r>
          </a:p>
        </p:txBody>
      </p:sp>
      <p:pic>
        <p:nvPicPr>
          <p:cNvPr id="12" name="Obraz 12" descr="Obraz zawierający kostium&#10;&#10;Opis wygenerowany przy bardzo wysokim poziomie pewności">
            <a:extLst>
              <a:ext uri="{FF2B5EF4-FFF2-40B4-BE49-F238E27FC236}">
                <a16:creationId xmlns:a16="http://schemas.microsoft.com/office/drawing/2014/main" xmlns="" id="{9E5E8EEF-9083-40A7-93EC-917A74768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492" y="2096294"/>
            <a:ext cx="4288809" cy="3810000"/>
          </a:xfrm>
        </p:spPr>
      </p:pic>
      <p:pic>
        <p:nvPicPr>
          <p:cNvPr id="14" name="Obraz 14" descr="Obraz zawierający wewnątrz, stół, siedzi, małe&#10;&#10;Opis wygenerowany przy bardzo wysokim poziomie pewności">
            <a:extLst>
              <a:ext uri="{FF2B5EF4-FFF2-40B4-BE49-F238E27FC236}">
                <a16:creationId xmlns:a16="http://schemas.microsoft.com/office/drawing/2014/main" xmlns="" id="{4AE95841-1F05-4200-BA30-D3FEF9D04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788" y="2094189"/>
            <a:ext cx="5302154" cy="380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14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E75F30A-E494-4625-B1BD-2ADD70F0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9474"/>
          </a:xfrm>
        </p:spPr>
        <p:txBody>
          <a:bodyPr/>
          <a:lstStyle/>
          <a:p>
            <a:pPr algn="ctr"/>
            <a:r>
              <a:rPr lang="pl-PL" dirty="0">
                <a:cs typeface="Calibri Light"/>
              </a:rPr>
              <a:t>Droga </a:t>
            </a:r>
            <a:r>
              <a:rPr lang="pl-PL" sz="4000" dirty="0">
                <a:cs typeface="Calibri Light"/>
              </a:rPr>
              <a:t>listu </a:t>
            </a:r>
          </a:p>
        </p:txBody>
      </p:sp>
      <p:pic>
        <p:nvPicPr>
          <p:cNvPr id="4" name="Obraz 4" descr="Obraz zawierający zrzut ekranu, zdjęcie, siedzi, kilka&#10;&#10;Opis wygenerowany przy bardzo wysokim poziomie pewności">
            <a:extLst>
              <a:ext uri="{FF2B5EF4-FFF2-40B4-BE49-F238E27FC236}">
                <a16:creationId xmlns:a16="http://schemas.microsoft.com/office/drawing/2014/main" xmlns="" id="{F14E85DF-52C8-4B1D-88A6-783A78196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7884" y="1412875"/>
            <a:ext cx="8024859" cy="5446475"/>
          </a:xfrm>
        </p:spPr>
      </p:pic>
    </p:spTree>
    <p:extLst>
      <p:ext uri="{BB962C8B-B14F-4D97-AF65-F5344CB8AC3E}">
        <p14:creationId xmlns:p14="http://schemas.microsoft.com/office/powerpoint/2010/main" val="3102525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„LIST” – </a:t>
            </a:r>
            <a:r>
              <a:rPr lang="pl-PL" dirty="0" err="1" smtClean="0"/>
              <a:t>H.Szayerowa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1540" y="1611949"/>
            <a:ext cx="8596668" cy="388077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 </a:t>
            </a:r>
            <a:r>
              <a:rPr lang="pl-PL" i="1" dirty="0"/>
              <a:t>List trafić ma do adresata,</a:t>
            </a:r>
            <a:br>
              <a:rPr lang="pl-PL" i="1" dirty="0"/>
            </a:br>
            <a:r>
              <a:rPr lang="pl-PL" i="1" dirty="0"/>
              <a:t>Choćby on mieszkał na końcu świata...</a:t>
            </a:r>
            <a:br>
              <a:rPr lang="pl-PL" i="1" dirty="0"/>
            </a:br>
            <a:r>
              <a:rPr lang="pl-PL" i="1" dirty="0"/>
              <a:t>Gdzieś na biegunie albo na wyspie,</a:t>
            </a:r>
            <a:br>
              <a:rPr lang="pl-PL" i="1" dirty="0"/>
            </a:br>
            <a:r>
              <a:rPr lang="pl-PL" i="1" dirty="0"/>
              <a:t>Bo poczta listy doręcza wszystkie.</a:t>
            </a:r>
            <a:br>
              <a:rPr lang="pl-PL" i="1" dirty="0"/>
            </a:br>
            <a:r>
              <a:rPr lang="pl-PL" i="1" dirty="0"/>
              <a:t>Lecz nie adresuj, pisząc do cioci:</a:t>
            </a:r>
            <a:br>
              <a:rPr lang="pl-PL" i="1" dirty="0"/>
            </a:br>
            <a:r>
              <a:rPr lang="pl-PL" i="1" dirty="0"/>
              <a:t/>
            </a:r>
            <a:br>
              <a:rPr lang="pl-PL" i="1" dirty="0"/>
            </a:br>
            <a:r>
              <a:rPr lang="pl-PL" i="1" dirty="0"/>
              <a:t>"Kochana ciocia,</a:t>
            </a:r>
            <a:br>
              <a:rPr lang="pl-PL" i="1" dirty="0"/>
            </a:br>
            <a:r>
              <a:rPr lang="pl-PL" i="1" dirty="0"/>
              <a:t>Poczta Okocim",</a:t>
            </a:r>
            <a:br>
              <a:rPr lang="pl-PL" i="1" dirty="0"/>
            </a:br>
            <a:r>
              <a:rPr lang="pl-PL" i="1" dirty="0"/>
              <a:t/>
            </a:r>
            <a:br>
              <a:rPr lang="pl-PL" i="1" dirty="0"/>
            </a:br>
            <a:r>
              <a:rPr lang="pl-PL" i="1" dirty="0"/>
              <a:t>Bo listonoszowi trzeba dopomóc.</a:t>
            </a:r>
            <a:br>
              <a:rPr lang="pl-PL" i="1" dirty="0"/>
            </a:br>
            <a:r>
              <a:rPr lang="pl-PL" i="1" dirty="0"/>
              <a:t>Podaj ulicę i numer domu,</a:t>
            </a:r>
            <a:br>
              <a:rPr lang="pl-PL" i="1" dirty="0"/>
            </a:br>
            <a:r>
              <a:rPr lang="pl-PL" i="1" dirty="0"/>
              <a:t>Imię, nazwisko kochanej cioci.</a:t>
            </a:r>
            <a:br>
              <a:rPr lang="pl-PL" i="1" dirty="0"/>
            </a:br>
            <a:r>
              <a:rPr lang="pl-PL" i="1" dirty="0"/>
              <a:t>By pan listonosz</a:t>
            </a:r>
            <a:br>
              <a:rPr lang="pl-PL" i="1" dirty="0"/>
            </a:br>
            <a:r>
              <a:rPr lang="pl-PL" i="1" dirty="0"/>
              <a:t>No, pomyśl sama,</a:t>
            </a:r>
            <a:br>
              <a:rPr lang="pl-PL" i="1" dirty="0"/>
            </a:br>
            <a:r>
              <a:rPr lang="pl-PL" i="1" dirty="0"/>
              <a:t>Nad twoim listem głowy nie łamał.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5970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E818AB2-2B04-43A7-A194-F9B64E4E4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cs typeface="Calibri Light"/>
              </a:rPr>
              <a:t>List                             </a:t>
            </a:r>
            <a:r>
              <a:rPr lang="pl-PL" dirty="0" smtClean="0">
                <a:cs typeface="Calibri Light"/>
              </a:rPr>
              <a:t> </a:t>
            </a:r>
            <a:r>
              <a:rPr lang="pl-PL" dirty="0">
                <a:cs typeface="Calibri Light"/>
              </a:rPr>
              <a:t>Skrzynka na listy</a:t>
            </a:r>
            <a:endParaRPr lang="pl-PL" dirty="0"/>
          </a:p>
        </p:txBody>
      </p:sp>
      <p:pic>
        <p:nvPicPr>
          <p:cNvPr id="4" name="Obraz 4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xmlns="" id="{B420A185-321B-422E-98E9-D2507727A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287" y="1825625"/>
            <a:ext cx="5195636" cy="4351338"/>
          </a:xfrm>
        </p:spPr>
      </p:pic>
      <p:pic>
        <p:nvPicPr>
          <p:cNvPr id="6" name="Obraz 6" descr="Obraz zawierający płot, zewnętrzne, czerwony, siedzi&#10;&#10;Opis wygenerowany przy bardzo wysokim poziomie pewności">
            <a:extLst>
              <a:ext uri="{FF2B5EF4-FFF2-40B4-BE49-F238E27FC236}">
                <a16:creationId xmlns:a16="http://schemas.microsoft.com/office/drawing/2014/main" xmlns="" id="{25802B0D-724E-4499-B85D-A5DDF7B2F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445" y="1856576"/>
            <a:ext cx="5359020" cy="42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43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FBB863E-0434-4FD1-8BBC-1B994866E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cs typeface="Calibri Light"/>
              </a:rPr>
              <a:t>Znaczki wykonane przez dzieci</a:t>
            </a:r>
          </a:p>
        </p:txBody>
      </p:sp>
      <p:pic>
        <p:nvPicPr>
          <p:cNvPr id="4" name="Obraz 4" descr="Obraz zawierający żywność&#10;&#10;Opis wygenerowany przy bardzo wysokim poziomie pewności">
            <a:extLst>
              <a:ext uri="{FF2B5EF4-FFF2-40B4-BE49-F238E27FC236}">
                <a16:creationId xmlns:a16="http://schemas.microsoft.com/office/drawing/2014/main" xmlns="" id="{F4664F1E-1E58-4AF1-B09C-9DAF2C182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686" y="2097088"/>
            <a:ext cx="5317082" cy="4198937"/>
          </a:xfrm>
        </p:spPr>
      </p:pic>
    </p:spTree>
    <p:extLst>
      <p:ext uri="{BB962C8B-B14F-4D97-AF65-F5344CB8AC3E}">
        <p14:creationId xmlns:p14="http://schemas.microsoft.com/office/powerpoint/2010/main" val="2204118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7B759CF-D52B-4ADA-B61E-2C208D06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cs typeface="Calibri Light"/>
              </a:rPr>
              <a:t>Twoje zadanie 1: Zaprojektuj swój znaczek</a:t>
            </a:r>
          </a:p>
        </p:txBody>
      </p:sp>
      <p:pic>
        <p:nvPicPr>
          <p:cNvPr id="4" name="Obraz 4" descr="Obraz zawierający tekst&#10;&#10;Opis wygenerowany przy bardzo wysokim poziomie pewności">
            <a:extLst>
              <a:ext uri="{FF2B5EF4-FFF2-40B4-BE49-F238E27FC236}">
                <a16:creationId xmlns:a16="http://schemas.microsoft.com/office/drawing/2014/main" xmlns="" id="{8235CA4A-AA7E-4081-A524-3DA9BAB59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2703" y="1969527"/>
            <a:ext cx="6354812" cy="4462542"/>
          </a:xfrm>
        </p:spPr>
      </p:pic>
    </p:spTree>
    <p:extLst>
      <p:ext uri="{BB962C8B-B14F-4D97-AF65-F5344CB8AC3E}">
        <p14:creationId xmlns:p14="http://schemas.microsoft.com/office/powerpoint/2010/main" val="1142357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4DC1B9C-B8E8-4F07-840E-25454AD5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cs typeface="Calibri Light"/>
              </a:rPr>
              <a:t>Zadanie 2: Rysuj po śladzie</a:t>
            </a:r>
          </a:p>
        </p:txBody>
      </p:sp>
      <p:pic>
        <p:nvPicPr>
          <p:cNvPr id="4" name="Obraz 4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xmlns="" id="{FAD5FD9A-CB43-4AE9-BA0F-0DD7193AE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547662" y="1803390"/>
            <a:ext cx="4865963" cy="4779179"/>
          </a:xfrm>
        </p:spPr>
      </p:pic>
    </p:spTree>
    <p:extLst>
      <p:ext uri="{BB962C8B-B14F-4D97-AF65-F5344CB8AC3E}">
        <p14:creationId xmlns:p14="http://schemas.microsoft.com/office/powerpoint/2010/main" val="1789922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ED6B9E2-4DFD-4A08-B4C7-8FE3301D8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DZIĘKUJĘ</a:t>
            </a:r>
            <a:endParaRPr lang="pl-PL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C5E69E8B-19A2-491D-9C24-72BB756FE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335" y="2160589"/>
            <a:ext cx="7976815" cy="3880773"/>
          </a:xfrm>
        </p:spPr>
      </p:pic>
    </p:spTree>
    <p:extLst>
      <p:ext uri="{BB962C8B-B14F-4D97-AF65-F5344CB8AC3E}">
        <p14:creationId xmlns:p14="http://schemas.microsoft.com/office/powerpoint/2010/main" val="1192438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E5E8A03-8A7B-4CB1-9485-5D245673344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614363"/>
            <a:ext cx="10515600" cy="561498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None/>
            </a:pPr>
            <a:r>
              <a:rPr lang="pl-PL" sz="2000" dirty="0"/>
              <a:t>Dzisiaj się drogie dzieci dowiecie </a:t>
            </a:r>
            <a:endParaRPr lang="pl-PL" sz="2000">
              <a:cs typeface="Calibri"/>
            </a:endParaRPr>
          </a:p>
          <a:p>
            <a:pPr algn="ctr">
              <a:buNone/>
            </a:pPr>
            <a:r>
              <a:rPr lang="pl-PL" sz="2000" dirty="0"/>
              <a:t>jak trafiają listy do ludzi na całym świecie. </a:t>
            </a:r>
            <a:endParaRPr lang="pl-PL" sz="2000">
              <a:cs typeface="Calibri"/>
            </a:endParaRPr>
          </a:p>
          <a:p>
            <a:pPr algn="ctr">
              <a:buNone/>
            </a:pPr>
            <a:r>
              <a:rPr lang="pl-PL" sz="2000" dirty="0"/>
              <a:t>Nadawca pisze list i go adresuje, </a:t>
            </a:r>
            <a:endParaRPr lang="pl-PL" sz="2000">
              <a:cs typeface="Calibri"/>
            </a:endParaRPr>
          </a:p>
          <a:p>
            <a:pPr algn="ctr">
              <a:buNone/>
            </a:pPr>
            <a:r>
              <a:rPr lang="pl-PL" sz="2000" dirty="0"/>
              <a:t>do osoby, której wiadomość wysłać planuje. </a:t>
            </a:r>
            <a:endParaRPr lang="pl-PL" sz="2000">
              <a:cs typeface="Calibri"/>
            </a:endParaRPr>
          </a:p>
          <a:p>
            <a:pPr algn="ctr">
              <a:buNone/>
            </a:pPr>
            <a:r>
              <a:rPr lang="pl-PL" sz="2000" dirty="0"/>
              <a:t>Następnie znaczek przykleja na górze koperty w rogu prawym </a:t>
            </a:r>
            <a:endParaRPr lang="pl-PL" sz="2000">
              <a:cs typeface="Calibri"/>
            </a:endParaRPr>
          </a:p>
          <a:p>
            <a:pPr algn="ctr">
              <a:buNone/>
            </a:pPr>
            <a:r>
              <a:rPr lang="pl-PL" sz="2000" dirty="0"/>
              <a:t>i podąża z listem na pocztę krokiem żwawym. </a:t>
            </a:r>
            <a:endParaRPr lang="pl-PL" sz="2000">
              <a:cs typeface="Calibri"/>
            </a:endParaRPr>
          </a:p>
          <a:p>
            <a:pPr algn="ctr">
              <a:buNone/>
            </a:pPr>
            <a:r>
              <a:rPr lang="pl-PL" sz="2000" dirty="0"/>
              <a:t>Zostawia list w okienku u Pani Halinki, </a:t>
            </a:r>
            <a:endParaRPr lang="pl-PL" sz="2000">
              <a:cs typeface="Calibri"/>
            </a:endParaRPr>
          </a:p>
          <a:p>
            <a:pPr algn="ctr">
              <a:buNone/>
            </a:pPr>
            <a:r>
              <a:rPr lang="pl-PL" sz="2000" dirty="0"/>
              <a:t>albo wrzuca go do czerwonej skrzynki. </a:t>
            </a:r>
            <a:endParaRPr lang="pl-PL" sz="2000">
              <a:cs typeface="Calibri"/>
            </a:endParaRPr>
          </a:p>
          <a:p>
            <a:pPr algn="ctr">
              <a:buNone/>
            </a:pPr>
            <a:r>
              <a:rPr lang="pl-PL" sz="2000" dirty="0"/>
              <a:t>Na poczcie listy zostają posegregowane, </a:t>
            </a:r>
            <a:endParaRPr lang="pl-PL" sz="2000">
              <a:cs typeface="Calibri"/>
            </a:endParaRPr>
          </a:p>
          <a:p>
            <a:pPr algn="ctr">
              <a:buNone/>
            </a:pPr>
            <a:r>
              <a:rPr lang="pl-PL" sz="2000" dirty="0"/>
              <a:t>ponieważ na różne miejsca są zaadresowane. </a:t>
            </a:r>
            <a:endParaRPr lang="pl-PL" sz="2000">
              <a:cs typeface="Calibri"/>
            </a:endParaRPr>
          </a:p>
          <a:p>
            <a:pPr algn="ctr">
              <a:buNone/>
            </a:pPr>
            <a:r>
              <a:rPr lang="pl-PL" sz="2000" dirty="0"/>
              <a:t>List może być zwykły oraz polecony, </a:t>
            </a:r>
            <a:endParaRPr lang="pl-PL" sz="2000">
              <a:cs typeface="Calibri"/>
            </a:endParaRPr>
          </a:p>
          <a:p>
            <a:pPr algn="ctr">
              <a:buNone/>
            </a:pPr>
            <a:r>
              <a:rPr lang="pl-PL" sz="2000" dirty="0"/>
              <a:t>który przy odbiorze zostaje podpisem odbiorcy poręczony. </a:t>
            </a:r>
            <a:endParaRPr lang="pl-PL" sz="2000">
              <a:cs typeface="Calibri"/>
            </a:endParaRPr>
          </a:p>
          <a:p>
            <a:pPr algn="ctr">
              <a:buNone/>
            </a:pPr>
            <a:r>
              <a:rPr lang="pl-PL" sz="2000" dirty="0"/>
              <a:t>I tak o to ludzie wszystko w listach spisują, </a:t>
            </a:r>
            <a:endParaRPr lang="pl-PL" sz="2000">
              <a:cs typeface="Calibri"/>
            </a:endParaRPr>
          </a:p>
          <a:p>
            <a:pPr marL="0" indent="0" algn="ctr">
              <a:buNone/>
            </a:pPr>
            <a:r>
              <a:rPr lang="pl-PL" sz="2000" dirty="0"/>
              <a:t>               a wysyłając je, na całym świecie ze sobą korespondują. </a:t>
            </a:r>
            <a:endParaRPr lang="pl-PL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309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047EC01-29D0-46C9-91A9-7AA82DDA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cs typeface="Calibri Light"/>
              </a:rPr>
              <a:t>NADAWCA </a:t>
            </a:r>
            <a:r>
              <a:rPr lang="pl-PL" dirty="0">
                <a:cs typeface="Calibri Light"/>
              </a:rPr>
              <a:t>- pisze list </a:t>
            </a:r>
          </a:p>
        </p:txBody>
      </p:sp>
      <p:pic>
        <p:nvPicPr>
          <p:cNvPr id="4" name="Obraz 4" descr="Obraz zawierający pudełko&#10;&#10;Opis wygenerowany przy bardzo wysokim poziomie pewności">
            <a:extLst>
              <a:ext uri="{FF2B5EF4-FFF2-40B4-BE49-F238E27FC236}">
                <a16:creationId xmlns:a16="http://schemas.microsoft.com/office/drawing/2014/main" xmlns="" id="{BD77B51B-EB7B-4AF8-884F-B7353CDCF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1728" y="1825625"/>
            <a:ext cx="8458723" cy="4863129"/>
          </a:xfrm>
        </p:spPr>
      </p:pic>
    </p:spTree>
    <p:extLst>
      <p:ext uri="{BB962C8B-B14F-4D97-AF65-F5344CB8AC3E}">
        <p14:creationId xmlns:p14="http://schemas.microsoft.com/office/powerpoint/2010/main" val="375791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380E39C4-3CD1-4E6A-98BF-DCA4470CCAC9}"/>
              </a:ext>
            </a:extLst>
          </p:cNvPr>
          <p:cNvSpPr txBox="1"/>
          <p:nvPr/>
        </p:nvSpPr>
        <p:spPr>
          <a:xfrm>
            <a:off x="1200150" y="395817"/>
            <a:ext cx="6394450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50" b="1" dirty="0">
                <a:latin typeface="Times New Roman"/>
                <a:cs typeface="Times New Roman"/>
              </a:rPr>
              <a:t>„</a:t>
            </a:r>
            <a:r>
              <a:rPr lang="en-US" sz="2000" b="1" dirty="0">
                <a:latin typeface="Times New Roman"/>
                <a:cs typeface="Times New Roman"/>
              </a:rPr>
              <a:t>List do </a:t>
            </a:r>
            <a:r>
              <a:rPr lang="en-US" sz="2000" b="1" dirty="0" err="1">
                <a:latin typeface="Times New Roman"/>
                <a:cs typeface="Times New Roman"/>
              </a:rPr>
              <a:t>Babci</a:t>
            </a:r>
            <a:r>
              <a:rPr lang="en-US" sz="2000" b="1" dirty="0">
                <a:latin typeface="Times New Roman"/>
                <a:cs typeface="Times New Roman"/>
              </a:rPr>
              <a:t>”	</a:t>
            </a:r>
          </a:p>
          <a:p>
            <a:pPr algn="ctr"/>
            <a:r>
              <a:rPr lang="en-US" sz="2000" dirty="0" err="1">
                <a:latin typeface="Times New Roman"/>
                <a:cs typeface="Times New Roman"/>
              </a:rPr>
              <a:t>Krzyś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się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dziś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zastanawia</a:t>
            </a:r>
            <a:endParaRPr lang="en-US" sz="2000" dirty="0">
              <a:latin typeface="Times New Roman"/>
              <a:cs typeface="Times New Roman"/>
            </a:endParaRPr>
          </a:p>
          <a:p>
            <a:pPr algn="ctr"/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jak</a:t>
            </a:r>
            <a:r>
              <a:rPr lang="en-US" sz="2000" dirty="0">
                <a:latin typeface="Times New Roman"/>
                <a:cs typeface="Times New Roman"/>
              </a:rPr>
              <a:t> list do </a:t>
            </a:r>
            <a:r>
              <a:rPr lang="en-US" sz="2000" dirty="0" err="1">
                <a:latin typeface="Times New Roman"/>
                <a:cs typeface="Times New Roman"/>
              </a:rPr>
              <a:t>babci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nad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morze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trafia</a:t>
            </a:r>
            <a:r>
              <a:rPr lang="en-US" sz="2000" dirty="0">
                <a:latin typeface="Times New Roman"/>
                <a:cs typeface="Times New Roman"/>
              </a:rPr>
              <a:t>?</a:t>
            </a:r>
          </a:p>
          <a:p>
            <a:pPr algn="ctr"/>
            <a:r>
              <a:rPr lang="en-US" sz="2000" dirty="0" err="1">
                <a:latin typeface="Times New Roman"/>
                <a:cs typeface="Times New Roman"/>
              </a:rPr>
              <a:t>Otóż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nic</a:t>
            </a:r>
            <a:r>
              <a:rPr lang="en-US" sz="2000" dirty="0">
                <a:latin typeface="Times New Roman"/>
                <a:cs typeface="Times New Roman"/>
              </a:rPr>
              <a:t> w </a:t>
            </a:r>
            <a:r>
              <a:rPr lang="en-US" sz="2000" dirty="0" err="1">
                <a:latin typeface="Times New Roman"/>
                <a:cs typeface="Times New Roman"/>
              </a:rPr>
              <a:t>tym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nie</a:t>
            </a:r>
            <a:r>
              <a:rPr lang="en-US" sz="2000" dirty="0">
                <a:latin typeface="Times New Roman"/>
                <a:cs typeface="Times New Roman"/>
              </a:rPr>
              <a:t> ma </a:t>
            </a:r>
            <a:r>
              <a:rPr lang="en-US" sz="2000" dirty="0" err="1">
                <a:latin typeface="Times New Roman"/>
                <a:cs typeface="Times New Roman"/>
              </a:rPr>
              <a:t>niezwykłego</a:t>
            </a:r>
            <a:endParaRPr lang="en-US" sz="2000" dirty="0">
              <a:latin typeface="Times New Roman"/>
              <a:cs typeface="Times New Roman"/>
            </a:endParaRPr>
          </a:p>
          <a:p>
            <a:pPr algn="ctr"/>
            <a:r>
              <a:rPr lang="en-US" sz="2000" dirty="0" err="1">
                <a:latin typeface="Times New Roman"/>
                <a:cs typeface="Times New Roman"/>
              </a:rPr>
              <a:t>gdy</a:t>
            </a:r>
            <a:r>
              <a:rPr lang="en-US" sz="2000" dirty="0">
                <a:latin typeface="Times New Roman"/>
                <a:cs typeface="Times New Roman"/>
              </a:rPr>
              <a:t> list </a:t>
            </a:r>
            <a:r>
              <a:rPr lang="en-US" sz="2000" dirty="0" err="1">
                <a:latin typeface="Times New Roman"/>
                <a:cs typeface="Times New Roman"/>
              </a:rPr>
              <a:t>napiszesz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drogi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kolego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en-US" sz="2000" dirty="0" err="1">
                <a:latin typeface="Times New Roman"/>
                <a:cs typeface="Times New Roman"/>
              </a:rPr>
              <a:t>Koniecznie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na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kopercie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nadawcę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oraz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adres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wpisz</a:t>
            </a:r>
            <a:endParaRPr lang="en-US" sz="2000" dirty="0">
              <a:latin typeface="Times New Roman"/>
              <a:cs typeface="Times New Roman"/>
            </a:endParaRPr>
          </a:p>
          <a:p>
            <a:pPr algn="ctr"/>
            <a:r>
              <a:rPr lang="en-US" sz="2000" dirty="0" err="1">
                <a:latin typeface="Times New Roman"/>
                <a:cs typeface="Times New Roman"/>
              </a:rPr>
              <a:t>bo</a:t>
            </a:r>
            <a:r>
              <a:rPr lang="en-US" sz="2000" dirty="0">
                <a:latin typeface="Times New Roman"/>
                <a:cs typeface="Times New Roman"/>
              </a:rPr>
              <a:t> to </a:t>
            </a:r>
            <a:r>
              <a:rPr lang="en-US" sz="2000" dirty="0" err="1">
                <a:latin typeface="Times New Roman"/>
                <a:cs typeface="Times New Roman"/>
              </a:rPr>
              <a:t>wiadomo</a:t>
            </a:r>
            <a:r>
              <a:rPr lang="en-US" sz="2000" dirty="0">
                <a:latin typeface="Times New Roman"/>
                <a:cs typeface="Times New Roman"/>
              </a:rPr>
              <a:t> jest </a:t>
            </a:r>
            <a:r>
              <a:rPr lang="en-US" sz="2000" dirty="0" err="1">
                <a:latin typeface="Times New Roman"/>
                <a:cs typeface="Times New Roman"/>
              </a:rPr>
              <a:t>nie</a:t>
            </a:r>
            <a:r>
              <a:rPr lang="en-US" sz="2000" dirty="0">
                <a:latin typeface="Times New Roman"/>
                <a:cs typeface="Times New Roman"/>
              </a:rPr>
              <a:t> od </a:t>
            </a:r>
            <a:r>
              <a:rPr lang="en-US" sz="2000" dirty="0" err="1">
                <a:latin typeface="Times New Roman"/>
                <a:cs typeface="Times New Roman"/>
              </a:rPr>
              <a:t>dziś</a:t>
            </a:r>
            <a:r>
              <a:rPr lang="en-US" sz="2000" dirty="0">
                <a:latin typeface="Times New Roman"/>
                <a:cs typeface="Times New Roman"/>
              </a:rPr>
              <a:t>!</a:t>
            </a:r>
          </a:p>
          <a:p>
            <a:pPr algn="ctr"/>
            <a:r>
              <a:rPr lang="en-US" sz="2000" err="1">
                <a:latin typeface="Times New Roman"/>
                <a:cs typeface="Times New Roman"/>
              </a:rPr>
              <a:t>Potem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znaczek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na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kopercie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przyklejamy</a:t>
            </a:r>
            <a:endParaRPr lang="en-US" sz="2000">
              <a:latin typeface="Times New Roman"/>
              <a:cs typeface="Times New Roman"/>
            </a:endParaRPr>
          </a:p>
          <a:p>
            <a:pPr algn="ctr"/>
            <a:r>
              <a:rPr lang="en-US" sz="2000" err="1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tak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gotowy</a:t>
            </a:r>
            <a:r>
              <a:rPr lang="en-US" sz="2000" dirty="0">
                <a:latin typeface="Times New Roman"/>
                <a:cs typeface="Times New Roman"/>
              </a:rPr>
              <a:t> list do </a:t>
            </a:r>
            <a:r>
              <a:rPr lang="en-US" sz="2000" err="1">
                <a:latin typeface="Times New Roman"/>
                <a:cs typeface="Times New Roman"/>
              </a:rPr>
              <a:t>skrzynki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wrzucamy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en-US" sz="2000" err="1">
                <a:latin typeface="Times New Roman"/>
                <a:cs typeface="Times New Roman"/>
              </a:rPr>
              <a:t>Albo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na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pocztę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szybko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ruszamy</a:t>
            </a:r>
            <a:endParaRPr lang="en-US" sz="2000">
              <a:latin typeface="Times New Roman"/>
              <a:cs typeface="Times New Roman"/>
            </a:endParaRPr>
          </a:p>
          <a:p>
            <a:pPr algn="ctr"/>
            <a:r>
              <a:rPr lang="en-US" sz="2000" err="1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 w </a:t>
            </a:r>
            <a:r>
              <a:rPr lang="en-US" sz="2000" err="1">
                <a:latin typeface="Times New Roman"/>
                <a:cs typeface="Times New Roman"/>
              </a:rPr>
              <a:t>okienku</a:t>
            </a:r>
            <a:r>
              <a:rPr lang="en-US" sz="2000" dirty="0">
                <a:latin typeface="Times New Roman"/>
                <a:cs typeface="Times New Roman"/>
              </a:rPr>
              <a:t> Pani </a:t>
            </a:r>
            <a:r>
              <a:rPr lang="en-US" sz="2000" err="1">
                <a:latin typeface="Times New Roman"/>
                <a:cs typeface="Times New Roman"/>
              </a:rPr>
              <a:t>nasz</a:t>
            </a:r>
            <a:r>
              <a:rPr lang="en-US" sz="2000" dirty="0">
                <a:latin typeface="Times New Roman"/>
                <a:cs typeface="Times New Roman"/>
              </a:rPr>
              <a:t> list </a:t>
            </a:r>
            <a:r>
              <a:rPr lang="en-US" sz="2000" err="1">
                <a:latin typeface="Times New Roman"/>
                <a:cs typeface="Times New Roman"/>
              </a:rPr>
              <a:t>zostawiamy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err="1">
                <a:latin typeface="Times New Roman"/>
                <a:cs typeface="Times New Roman"/>
              </a:rPr>
              <a:t>na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poczcie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listy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są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segregowane</a:t>
            </a:r>
            <a:endParaRPr lang="en-US" sz="2000">
              <a:latin typeface="Times New Roman"/>
              <a:cs typeface="Times New Roman"/>
            </a:endParaRPr>
          </a:p>
          <a:p>
            <a:pPr algn="ctr"/>
            <a:r>
              <a:rPr lang="en-US" sz="2000" err="1">
                <a:latin typeface="Times New Roman"/>
                <a:cs typeface="Times New Roman"/>
              </a:rPr>
              <a:t>bo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są</a:t>
            </a:r>
            <a:r>
              <a:rPr lang="en-US" sz="2000" dirty="0">
                <a:latin typeface="Times New Roman"/>
                <a:cs typeface="Times New Roman"/>
              </a:rPr>
              <a:t> w </a:t>
            </a:r>
            <a:r>
              <a:rPr lang="en-US" sz="2000" err="1">
                <a:latin typeface="Times New Roman"/>
                <a:cs typeface="Times New Roman"/>
              </a:rPr>
              <a:t>inne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miejsca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zaadresowane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en-US" sz="2000" err="1">
                <a:latin typeface="Times New Roman"/>
                <a:cs typeface="Times New Roman"/>
              </a:rPr>
              <a:t>Potem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listonosz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nasz</a:t>
            </a:r>
            <a:r>
              <a:rPr lang="en-US" sz="2000" dirty="0">
                <a:latin typeface="Times New Roman"/>
                <a:cs typeface="Times New Roman"/>
              </a:rPr>
              <a:t> list do </a:t>
            </a:r>
            <a:r>
              <a:rPr lang="en-US" sz="2000" err="1">
                <a:latin typeface="Times New Roman"/>
                <a:cs typeface="Times New Roman"/>
              </a:rPr>
              <a:t>adresata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zawozi</a:t>
            </a:r>
            <a:endParaRPr lang="en-US" sz="2000">
              <a:latin typeface="Times New Roman"/>
              <a:cs typeface="Times New Roman"/>
            </a:endParaRPr>
          </a:p>
          <a:p>
            <a:pPr algn="ctr"/>
            <a:r>
              <a:rPr lang="en-US" sz="2000" err="1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koniec</a:t>
            </a:r>
            <a:r>
              <a:rPr lang="en-US" sz="2000" dirty="0">
                <a:latin typeface="Times New Roman"/>
                <a:cs typeface="Times New Roman"/>
              </a:rPr>
              <a:t> jest </a:t>
            </a:r>
            <a:r>
              <a:rPr lang="en-US" sz="2000" err="1">
                <a:latin typeface="Times New Roman"/>
                <a:cs typeface="Times New Roman"/>
              </a:rPr>
              <a:t>jego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drogi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err="1">
                <a:latin typeface="Times New Roman"/>
                <a:cs typeface="Times New Roman"/>
              </a:rPr>
              <a:t>babcia</a:t>
            </a:r>
            <a:r>
              <a:rPr lang="en-US" sz="2000" dirty="0">
                <a:latin typeface="Times New Roman"/>
                <a:cs typeface="Times New Roman"/>
              </a:rPr>
              <a:t> jest </a:t>
            </a:r>
            <a:r>
              <a:rPr lang="en-US" sz="2000" err="1">
                <a:latin typeface="Times New Roman"/>
                <a:cs typeface="Times New Roman"/>
              </a:rPr>
              <a:t>uradowana</a:t>
            </a:r>
            <a:r>
              <a:rPr lang="en-US" sz="2000" dirty="0">
                <a:latin typeface="Times New Roman"/>
                <a:cs typeface="Times New Roman"/>
              </a:rPr>
              <a:t>,</a:t>
            </a:r>
          </a:p>
          <a:p>
            <a:pPr algn="ctr"/>
            <a:r>
              <a:rPr lang="en-US" sz="2000" dirty="0" err="1">
                <a:latin typeface="Times New Roman"/>
                <a:cs typeface="Times New Roman"/>
              </a:rPr>
              <a:t>bo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otrzymała</a:t>
            </a:r>
            <a:r>
              <a:rPr lang="en-US" sz="2000" dirty="0">
                <a:latin typeface="Times New Roman"/>
                <a:cs typeface="Times New Roman"/>
              </a:rPr>
              <a:t> list od </a:t>
            </a:r>
            <a:r>
              <a:rPr lang="en-US" sz="2000" dirty="0" err="1">
                <a:latin typeface="Times New Roman"/>
                <a:cs typeface="Times New Roman"/>
              </a:rPr>
              <a:t>wnusia</a:t>
            </a:r>
            <a:r>
              <a:rPr lang="en-US" sz="2000" dirty="0">
                <a:latin typeface="Times New Roman"/>
                <a:cs typeface="Times New Roman"/>
              </a:rPr>
              <a:t> z </a:t>
            </a:r>
            <a:r>
              <a:rPr lang="en-US" sz="2000" dirty="0" err="1">
                <a:latin typeface="Times New Roman"/>
                <a:cs typeface="Times New Roman"/>
              </a:rPr>
              <a:t>samego</a:t>
            </a:r>
            <a:r>
              <a:rPr lang="en-US" sz="2000" dirty="0">
                <a:latin typeface="Times New Roman"/>
                <a:cs typeface="Times New Roman"/>
              </a:rPr>
              <a:t> rana.</a:t>
            </a:r>
          </a:p>
        </p:txBody>
      </p:sp>
    </p:spTree>
    <p:extLst>
      <p:ext uri="{BB962C8B-B14F-4D97-AF65-F5344CB8AC3E}">
        <p14:creationId xmlns:p14="http://schemas.microsoft.com/office/powerpoint/2010/main" val="146618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E057DB6-738C-4F72-8B35-AFE6C7D2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cs typeface="Calibri Light"/>
              </a:rPr>
              <a:t>Krzyś </a:t>
            </a:r>
            <a:r>
              <a:rPr lang="pl-PL" dirty="0">
                <a:cs typeface="Calibri Light"/>
              </a:rPr>
              <a:t>kupuje znaczek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314501EA-8D5F-4C12-AF28-A0C43A3F9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870" y="1599672"/>
            <a:ext cx="8644048" cy="4823353"/>
          </a:xfrm>
        </p:spPr>
      </p:pic>
    </p:spTree>
    <p:extLst>
      <p:ext uri="{BB962C8B-B14F-4D97-AF65-F5344CB8AC3E}">
        <p14:creationId xmlns:p14="http://schemas.microsoft.com/office/powerpoint/2010/main" val="1808814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Adresowanie listu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09" y="1924594"/>
            <a:ext cx="6209211" cy="3561806"/>
          </a:xfrm>
        </p:spPr>
      </p:pic>
    </p:spTree>
    <p:extLst>
      <p:ext uri="{BB962C8B-B14F-4D97-AF65-F5344CB8AC3E}">
        <p14:creationId xmlns:p14="http://schemas.microsoft.com/office/powerpoint/2010/main" val="11609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43D4742-0B5D-48D5-B006-F5E76D8F8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cs typeface="Calibri Light"/>
              </a:rPr>
              <a:t>Wrzuca list do skrzynki</a:t>
            </a:r>
          </a:p>
        </p:txBody>
      </p:sp>
      <p:pic>
        <p:nvPicPr>
          <p:cNvPr id="4" name="Obraz 4" descr="Obraz zawierający komputer, pomieszczenie&#10;&#10;Opis wygenerowany przy bardzo wysokim poziomie pewności">
            <a:extLst>
              <a:ext uri="{FF2B5EF4-FFF2-40B4-BE49-F238E27FC236}">
                <a16:creationId xmlns:a16="http://schemas.microsoft.com/office/drawing/2014/main" xmlns="" id="{BEBDE4C6-046F-4AC8-8EAC-4BEE4B208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698" y="1434306"/>
            <a:ext cx="8308974" cy="5037666"/>
          </a:xfrm>
        </p:spPr>
      </p:pic>
    </p:spTree>
    <p:extLst>
      <p:ext uri="{BB962C8B-B14F-4D97-AF65-F5344CB8AC3E}">
        <p14:creationId xmlns:p14="http://schemas.microsoft.com/office/powerpoint/2010/main" val="3450008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BE9BEE8-481F-45F5-A7D1-7503DBE06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cs typeface="Calibri Light"/>
              </a:rPr>
              <a:t>Na poczcie </a:t>
            </a:r>
            <a:endParaRPr lang="pl-PL">
              <a:cs typeface="Calibri Light"/>
            </a:endParaRPr>
          </a:p>
        </p:txBody>
      </p:sp>
      <p:pic>
        <p:nvPicPr>
          <p:cNvPr id="4" name="Obraz 4" descr="Obraz zawierający lodówka&#10;&#10;Opis wygenerowany przy bardzo wysokim poziomie pewności">
            <a:extLst>
              <a:ext uri="{FF2B5EF4-FFF2-40B4-BE49-F238E27FC236}">
                <a16:creationId xmlns:a16="http://schemas.microsoft.com/office/drawing/2014/main" xmlns="" id="{3D1A77DA-A9A6-4AFB-BCD4-9866D5E56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717" y="1398588"/>
            <a:ext cx="7807853" cy="5151437"/>
          </a:xfrm>
        </p:spPr>
      </p:pic>
    </p:spTree>
    <p:extLst>
      <p:ext uri="{BB962C8B-B14F-4D97-AF65-F5344CB8AC3E}">
        <p14:creationId xmlns:p14="http://schemas.microsoft.com/office/powerpoint/2010/main" val="414968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Droga listu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2142309"/>
            <a:ext cx="7071360" cy="406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557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60</Words>
  <Application>Microsoft Office PowerPoint</Application>
  <PresentationFormat>Niestandardowy</PresentationFormat>
  <Paragraphs>47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Facet</vt:lpstr>
      <vt:lpstr>Prezentacja programu PowerPoint</vt:lpstr>
      <vt:lpstr>Prezentacja programu PowerPoint</vt:lpstr>
      <vt:lpstr>NADAWCA - pisze list </vt:lpstr>
      <vt:lpstr>Prezentacja programu PowerPoint</vt:lpstr>
      <vt:lpstr>Krzyś kupuje znaczek</vt:lpstr>
      <vt:lpstr>Adresowanie listu</vt:lpstr>
      <vt:lpstr>Wrzuca list do skrzynki</vt:lpstr>
      <vt:lpstr>Na poczcie </vt:lpstr>
      <vt:lpstr>Droga listu</vt:lpstr>
      <vt:lpstr>Z poczty odbiera list listonosz</vt:lpstr>
      <vt:lpstr>Listonosz roznosi dużo listów</vt:lpstr>
      <vt:lpstr>Droga listu </vt:lpstr>
      <vt:lpstr>„LIST” – H.Szayerowa</vt:lpstr>
      <vt:lpstr>List                              Skrzynka na listy</vt:lpstr>
      <vt:lpstr>Znaczki wykonane przez dzieci</vt:lpstr>
      <vt:lpstr>Twoje zadanie 1: Zaprojektuj swój znaczek</vt:lpstr>
      <vt:lpstr>Zadanie 2: Rysuj po śladzie</vt:lpstr>
      <vt:lpstr>DZIĘKUJĘ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Dell</cp:lastModifiedBy>
  <cp:revision>315</cp:revision>
  <dcterms:created xsi:type="dcterms:W3CDTF">2020-03-17T15:03:36Z</dcterms:created>
  <dcterms:modified xsi:type="dcterms:W3CDTF">2020-03-17T17:12:34Z</dcterms:modified>
</cp:coreProperties>
</file>